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2"/>
  </p:sldMasterIdLst>
  <p:notesMasterIdLst>
    <p:notesMasterId r:id="rId20"/>
  </p:notesMasterIdLst>
  <p:handoutMasterIdLst>
    <p:handoutMasterId r:id="rId21"/>
  </p:handoutMasterIdLst>
  <p:sldIdLst>
    <p:sldId id="265" r:id="rId3"/>
    <p:sldId id="310" r:id="rId4"/>
    <p:sldId id="345" r:id="rId5"/>
    <p:sldId id="346" r:id="rId6"/>
    <p:sldId id="347" r:id="rId7"/>
    <p:sldId id="348" r:id="rId8"/>
    <p:sldId id="343" r:id="rId9"/>
    <p:sldId id="350" r:id="rId10"/>
    <p:sldId id="353" r:id="rId11"/>
    <p:sldId id="354" r:id="rId12"/>
    <p:sldId id="356" r:id="rId13"/>
    <p:sldId id="355" r:id="rId14"/>
    <p:sldId id="341" r:id="rId15"/>
    <p:sldId id="357" r:id="rId16"/>
    <p:sldId id="333" r:id="rId17"/>
    <p:sldId id="340" r:id="rId18"/>
    <p:sldId id="336" r:id="rId19"/>
  </p:sldIdLst>
  <p:sldSz cx="12188825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496"/>
    <a:srgbClr val="0097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06" autoAdjust="0"/>
    <p:restoredTop sz="94629" autoAdjust="0"/>
  </p:normalViewPr>
  <p:slideViewPr>
    <p:cSldViewPr showGuides="1">
      <p:cViewPr varScale="1">
        <p:scale>
          <a:sx n="116" d="100"/>
          <a:sy n="116" d="100"/>
        </p:scale>
        <p:origin x="108" y="10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4/18/2017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4/18/2017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30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7A289-C8E3-4A32-81CF-9ED778873FA3}" type="datetime1">
              <a:rPr lang="en-US" smtClean="0"/>
              <a:t>4/18/2017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D3D2D-4060-43FE-A33A-CCD86EC223D4}" type="datetime1">
              <a:rPr lang="en-US" smtClean="0"/>
              <a:t>4/18/2017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9BA91D-6C27-4496-9812-BF49F74DA760}" type="datetime1">
              <a:rPr lang="en-US" smtClean="0"/>
              <a:t>4/18/2017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C56E8-02BC-47AD-AD5B-7D9A2C6AC157}" type="datetime1">
              <a:rPr lang="en-US" smtClean="0"/>
              <a:t>4/18/2017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5D2CC-EB1F-4E62-8480-0891CD34B6DB}" type="datetime1">
              <a:rPr lang="en-US" smtClean="0"/>
              <a:t>4/18/2017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8B2AF-44D1-4274-ACA5-1DADA0CE733E}" type="datetime1">
              <a:rPr lang="en-US" smtClean="0"/>
              <a:t>4/18/2017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C356A-0A5B-47D6-818B-B6407402CC0F}" type="datetime1">
              <a:rPr lang="en-US" smtClean="0"/>
              <a:t>4/18/2017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FFD9A-E20F-47BD-98A9-20F76DBA6382}" type="datetime1">
              <a:rPr lang="en-US" smtClean="0"/>
              <a:t>4/18/2017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9355A-F2DA-4FC9-81EC-18CDBF1C9D1B}" type="datetime1">
              <a:rPr lang="en-US" smtClean="0"/>
              <a:t>4/18/2017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3DB48-C262-4282-BFAB-111B75E17F69}" type="datetime1">
              <a:rPr lang="en-US" smtClean="0"/>
              <a:t>4/18/2017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9EBCD-F8F5-48FC-8172-6A9970EF8459}" type="datetime1">
              <a:rPr lang="en-US" smtClean="0"/>
              <a:t>4/18/2017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458198" cy="2895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400" dirty="0" smtClean="0">
                <a:latin typeface="Lucida Grande" pitchFamily="2" charset="0"/>
                <a:ea typeface="Lucida Grande" pitchFamily="2" charset="0"/>
                <a:cs typeface="Lucida Grande" pitchFamily="2" charset="0"/>
              </a:rPr>
              <a:t>Trustworthy Optimized Link State Routing Protocol</a:t>
            </a:r>
            <a:endParaRPr lang="en-US" sz="4400" dirty="0">
              <a:latin typeface="Lucida Grande" pitchFamily="2" charset="0"/>
              <a:ea typeface="Lucida Grande" pitchFamily="2" charset="0"/>
              <a:cs typeface="Lucida Grande" pitchFamily="2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 smtClean="0"/>
              <a:t>MID REVIEW PRESENTATION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How do we determine trust?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371600"/>
            <a:ext cx="9372599" cy="525779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will be using </a:t>
            </a:r>
            <a:r>
              <a:rPr lang="en-US" dirty="0" smtClean="0"/>
              <a:t>3 parameters</a:t>
            </a:r>
          </a:p>
          <a:p>
            <a:r>
              <a:rPr lang="en-US" dirty="0" smtClean="0"/>
              <a:t>Advertised Nodes</a:t>
            </a:r>
          </a:p>
          <a:p>
            <a:pPr lvl="1"/>
            <a:r>
              <a:rPr lang="en-US" dirty="0" smtClean="0"/>
              <a:t>Should be the same in both  “Hello” message and Topology control message</a:t>
            </a:r>
            <a:endParaRPr lang="en-US" dirty="0"/>
          </a:p>
          <a:p>
            <a:r>
              <a:rPr lang="en-US" dirty="0" smtClean="0"/>
              <a:t>MPR node and MPR selector tuple</a:t>
            </a:r>
          </a:p>
          <a:p>
            <a:pPr lvl="1"/>
            <a:r>
              <a:rPr lang="en-US" dirty="0" smtClean="0"/>
              <a:t>If node A chooses node B as its MPR, then node A is the MPR selector and it should be in the selector set.</a:t>
            </a:r>
          </a:p>
          <a:p>
            <a:r>
              <a:rPr lang="en-US" dirty="0" smtClean="0"/>
              <a:t>Message size</a:t>
            </a:r>
          </a:p>
          <a:p>
            <a:pPr lvl="1"/>
            <a:r>
              <a:rPr lang="en-US" dirty="0" smtClean="0"/>
              <a:t>Source packet size = Destination packet size</a:t>
            </a:r>
          </a:p>
          <a:p>
            <a:pPr marL="231775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026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What is Reinforcement Learning(RL)?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371600"/>
            <a:ext cx="9372599" cy="5257799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smtClean="0"/>
              <a:t>“An </a:t>
            </a:r>
            <a:r>
              <a:rPr lang="en-US" dirty="0"/>
              <a:t>area of machine learning inspired by behaviorist psychology, concerned with how software agents ought to take actions in an environment so as to </a:t>
            </a:r>
            <a:r>
              <a:rPr lang="en-US" i="1" dirty="0">
                <a:solidFill>
                  <a:schemeClr val="accent1"/>
                </a:solidFill>
              </a:rPr>
              <a:t>maximize</a:t>
            </a:r>
            <a:r>
              <a:rPr lang="en-US" dirty="0"/>
              <a:t> some notion of cumulative reward</a:t>
            </a:r>
            <a:r>
              <a:rPr lang="en-US" dirty="0" smtClean="0"/>
              <a:t>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103813" y="2743200"/>
            <a:ext cx="1981200" cy="76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Agent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103812" y="4114800"/>
            <a:ext cx="1981200" cy="762000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Reward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103812" y="5486400"/>
            <a:ext cx="1981200" cy="76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Environment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151812" y="4114800"/>
            <a:ext cx="1981200" cy="76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Action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055812" y="4114800"/>
            <a:ext cx="1981200" cy="76200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Observation</a:t>
            </a:r>
            <a:endParaRPr lang="en-US" dirty="0"/>
          </a:p>
        </p:txBody>
      </p:sp>
      <p:cxnSp>
        <p:nvCxnSpPr>
          <p:cNvPr id="13" name="Curved Connector 12"/>
          <p:cNvCxnSpPr>
            <a:stCxn id="5" idx="3"/>
            <a:endCxn id="8" idx="0"/>
          </p:cNvCxnSpPr>
          <p:nvPr/>
        </p:nvCxnSpPr>
        <p:spPr>
          <a:xfrm>
            <a:off x="7085013" y="3124200"/>
            <a:ext cx="2057399" cy="990600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8" idx="2"/>
            <a:endCxn id="7" idx="3"/>
          </p:cNvCxnSpPr>
          <p:nvPr/>
        </p:nvCxnSpPr>
        <p:spPr>
          <a:xfrm rot="5400000">
            <a:off x="7618412" y="4343400"/>
            <a:ext cx="990600" cy="2057400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7" idx="1"/>
            <a:endCxn id="9" idx="2"/>
          </p:cNvCxnSpPr>
          <p:nvPr/>
        </p:nvCxnSpPr>
        <p:spPr>
          <a:xfrm rot="10800000">
            <a:off x="3046412" y="4876800"/>
            <a:ext cx="2057400" cy="990600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9" idx="0"/>
            <a:endCxn id="5" idx="1"/>
          </p:cNvCxnSpPr>
          <p:nvPr/>
        </p:nvCxnSpPr>
        <p:spPr>
          <a:xfrm rot="5400000" flipH="1" flipV="1">
            <a:off x="3579812" y="2590800"/>
            <a:ext cx="990600" cy="2057401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7" idx="0"/>
            <a:endCxn id="6" idx="2"/>
          </p:cNvCxnSpPr>
          <p:nvPr/>
        </p:nvCxnSpPr>
        <p:spPr>
          <a:xfrm flipV="1">
            <a:off x="6094412" y="4876800"/>
            <a:ext cx="0" cy="609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094412" y="3505200"/>
            <a:ext cx="0" cy="6096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72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Our </a:t>
            </a:r>
            <a:r>
              <a:rPr lang="en-US" sz="4000" dirty="0"/>
              <a:t>R</a:t>
            </a:r>
            <a:r>
              <a:rPr lang="en-US" sz="4000" dirty="0" smtClean="0"/>
              <a:t>L Model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371600"/>
            <a:ext cx="9372599" cy="5257799"/>
          </a:xfrm>
        </p:spPr>
        <p:txBody>
          <a:bodyPr/>
          <a:lstStyle/>
          <a:p>
            <a:r>
              <a:rPr lang="en-US" dirty="0" smtClean="0"/>
              <a:t>Environment – MANET </a:t>
            </a:r>
          </a:p>
          <a:p>
            <a:r>
              <a:rPr lang="en-US" dirty="0" smtClean="0"/>
              <a:t>Agent – RL Algorithm</a:t>
            </a:r>
          </a:p>
          <a:p>
            <a:r>
              <a:rPr lang="en-US" dirty="0" smtClean="0"/>
              <a:t>Action – 3 actions can be taken depending on the trust value</a:t>
            </a:r>
          </a:p>
          <a:p>
            <a:pPr marL="915987" lvl="2" indent="-457200">
              <a:buFont typeface="+mj-lt"/>
              <a:buAutoNum type="arabicPeriod"/>
            </a:pPr>
            <a:r>
              <a:rPr lang="en-US" dirty="0" smtClean="0"/>
              <a:t>Malicious</a:t>
            </a:r>
          </a:p>
          <a:p>
            <a:pPr marL="915987" lvl="2" indent="-457200">
              <a:buFont typeface="+mj-lt"/>
              <a:buAutoNum type="arabicPeriod"/>
            </a:pPr>
            <a:r>
              <a:rPr lang="en-US" dirty="0" smtClean="0"/>
              <a:t>Trustworthy</a:t>
            </a:r>
          </a:p>
          <a:p>
            <a:pPr marL="915987" lvl="2" indent="-457200">
              <a:buFont typeface="+mj-lt"/>
              <a:buAutoNum type="arabicPeriod"/>
            </a:pPr>
            <a:r>
              <a:rPr lang="en-US" dirty="0" smtClean="0"/>
              <a:t>Intermediate</a:t>
            </a:r>
            <a:r>
              <a:rPr lang="en-US" dirty="0"/>
              <a:t>	</a:t>
            </a:r>
            <a:endParaRPr lang="en-US" dirty="0" smtClean="0"/>
          </a:p>
          <a:p>
            <a:r>
              <a:rPr lang="en-US" dirty="0" smtClean="0"/>
              <a:t>Reward</a:t>
            </a:r>
          </a:p>
          <a:p>
            <a:pPr lvl="1"/>
            <a:r>
              <a:rPr lang="en-US" dirty="0" smtClean="0"/>
              <a:t>Reward, if the packet reaches the destination = +1</a:t>
            </a:r>
          </a:p>
          <a:p>
            <a:pPr lvl="1"/>
            <a:r>
              <a:rPr lang="en-US" dirty="0" smtClean="0"/>
              <a:t>Reward, if the packet never reached the destination = -1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0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trusted path…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13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370012" y="3200400"/>
            <a:ext cx="1005840" cy="1385854"/>
            <a:chOff x="1370012" y="3200400"/>
            <a:chExt cx="1005840" cy="1385854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0012" y="3200400"/>
              <a:ext cx="1005840" cy="1005840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446213" y="4216922"/>
              <a:ext cx="9296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Source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713412" y="1516873"/>
            <a:ext cx="1143001" cy="1385854"/>
            <a:chOff x="1370012" y="3200400"/>
            <a:chExt cx="1143001" cy="1385854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0012" y="3200400"/>
              <a:ext cx="1005840" cy="100584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1370013" y="4216922"/>
              <a:ext cx="11430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Malicious</a:t>
              </a:r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561012" y="4648200"/>
            <a:ext cx="1523999" cy="1385854"/>
            <a:chOff x="1179512" y="3200400"/>
            <a:chExt cx="1523999" cy="1385854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0012" y="3200400"/>
              <a:ext cx="1005840" cy="1005840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1179512" y="4216922"/>
              <a:ext cx="1523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Intermediate</a:t>
              </a:r>
              <a:endParaRPr lang="en-US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980613" y="3044362"/>
            <a:ext cx="1295400" cy="1385854"/>
            <a:chOff x="1293813" y="3200400"/>
            <a:chExt cx="1295400" cy="1385854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0012" y="3200400"/>
              <a:ext cx="1005840" cy="1005840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1293813" y="4216922"/>
              <a:ext cx="1295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Destination</a:t>
              </a:r>
              <a:endParaRPr lang="en-US" dirty="0"/>
            </a:p>
          </p:txBody>
        </p:sp>
      </p:grpSp>
      <p:cxnSp>
        <p:nvCxnSpPr>
          <p:cNvPr id="24" name="Straight Arrow Connector 23"/>
          <p:cNvCxnSpPr>
            <a:stCxn id="12" idx="3"/>
            <a:endCxn id="16" idx="1"/>
          </p:cNvCxnSpPr>
          <p:nvPr/>
        </p:nvCxnSpPr>
        <p:spPr>
          <a:xfrm flipV="1">
            <a:off x="2375852" y="2019793"/>
            <a:ext cx="3337560" cy="1683527"/>
          </a:xfrm>
          <a:prstGeom prst="straightConnector1">
            <a:avLst/>
          </a:prstGeom>
          <a:ln w="1905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2" idx="3"/>
            <a:endCxn id="19" idx="1"/>
          </p:cNvCxnSpPr>
          <p:nvPr/>
        </p:nvCxnSpPr>
        <p:spPr>
          <a:xfrm>
            <a:off x="2375852" y="3703320"/>
            <a:ext cx="3375660" cy="1447800"/>
          </a:xfrm>
          <a:prstGeom prst="straightConnector1">
            <a:avLst/>
          </a:prstGeom>
          <a:ln w="1905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6" idx="3"/>
            <a:endCxn id="22" idx="1"/>
          </p:cNvCxnSpPr>
          <p:nvPr/>
        </p:nvCxnSpPr>
        <p:spPr>
          <a:xfrm>
            <a:off x="6719252" y="2019793"/>
            <a:ext cx="3337560" cy="1527489"/>
          </a:xfrm>
          <a:prstGeom prst="straightConnector1">
            <a:avLst/>
          </a:prstGeom>
          <a:ln w="1905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9" idx="3"/>
            <a:endCxn id="22" idx="1"/>
          </p:cNvCxnSpPr>
          <p:nvPr/>
        </p:nvCxnSpPr>
        <p:spPr>
          <a:xfrm flipV="1">
            <a:off x="6757352" y="3547282"/>
            <a:ext cx="3299460" cy="1603838"/>
          </a:xfrm>
          <a:prstGeom prst="straightConnector1">
            <a:avLst/>
          </a:prstGeom>
          <a:ln w="19050"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ultiply 2"/>
          <p:cNvSpPr/>
          <p:nvPr/>
        </p:nvSpPr>
        <p:spPr>
          <a:xfrm>
            <a:off x="3697922" y="2365426"/>
            <a:ext cx="914400" cy="88028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ultiply 24"/>
          <p:cNvSpPr/>
          <p:nvPr/>
        </p:nvSpPr>
        <p:spPr>
          <a:xfrm>
            <a:off x="7949882" y="2320118"/>
            <a:ext cx="914400" cy="880282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418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Isosceles Triangle 4"/>
          <p:cNvSpPr/>
          <p:nvPr/>
        </p:nvSpPr>
        <p:spPr>
          <a:xfrm rot="5400000">
            <a:off x="5141912" y="2705100"/>
            <a:ext cx="1905000" cy="1447800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085011" y="3167390"/>
            <a:ext cx="274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Demonstration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97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References</a:t>
            </a:r>
            <a:endParaRPr lang="en-US" sz="4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522413" y="1524000"/>
            <a:ext cx="9601199" cy="5105399"/>
          </a:xfrm>
        </p:spPr>
        <p:txBody>
          <a:bodyPr>
            <a:normAutofit/>
          </a:bodyPr>
          <a:lstStyle/>
          <a:p>
            <a:r>
              <a:rPr lang="en-US" sz="2800" dirty="0"/>
              <a:t> K. </a:t>
            </a:r>
            <a:r>
              <a:rPr lang="en-US" sz="2800" dirty="0" err="1"/>
              <a:t>Govindan</a:t>
            </a:r>
            <a:r>
              <a:rPr lang="en-US" sz="2800" dirty="0"/>
              <a:t> and P. </a:t>
            </a:r>
            <a:r>
              <a:rPr lang="en-US" sz="2800" dirty="0" err="1"/>
              <a:t>Mohapatra</a:t>
            </a:r>
            <a:r>
              <a:rPr lang="en-US" sz="2800" dirty="0"/>
              <a:t>, "Trust Computations and Trust Dynamics in Mobile </a:t>
            </a:r>
            <a:r>
              <a:rPr lang="en-US" sz="2800" dirty="0" err="1"/>
              <a:t>Adhoc</a:t>
            </a:r>
            <a:r>
              <a:rPr lang="en-US" sz="2800" dirty="0"/>
              <a:t> Networks: A Survey", </a:t>
            </a:r>
            <a:r>
              <a:rPr lang="en-US" sz="2800" i="1" dirty="0"/>
              <a:t>IEEE Communications Surveys &amp; Tutorials</a:t>
            </a:r>
            <a:r>
              <a:rPr lang="en-US" sz="2800" dirty="0"/>
              <a:t>, vol. 14, no. 2, pp. 279-298, 2012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I</a:t>
            </a:r>
            <a:r>
              <a:rPr lang="en-US" sz="2800" dirty="0"/>
              <a:t>. Chen, F. </a:t>
            </a:r>
            <a:r>
              <a:rPr lang="en-US" sz="2800" dirty="0" err="1"/>
              <a:t>Bao</a:t>
            </a:r>
            <a:r>
              <a:rPr lang="en-US" sz="2800" dirty="0"/>
              <a:t>, M. Chang and J. Cho, "Dynamic Trust Management for Delay Tolerant Networks and Its Application to Secure Routing", IEEE Trans. Parallel </a:t>
            </a:r>
            <a:r>
              <a:rPr lang="en-US" sz="2800" dirty="0" err="1"/>
              <a:t>Distrib</a:t>
            </a:r>
            <a:r>
              <a:rPr lang="en-US" sz="2800" dirty="0"/>
              <a:t>. Syst., vol. 25, no. 5, pp. 1200-1210, 2014.</a:t>
            </a:r>
            <a:endParaRPr lang="en-US" sz="2800" dirty="0" smtClean="0"/>
          </a:p>
          <a:p>
            <a:endParaRPr lang="en-US" sz="2800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31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3352800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Q &amp; A</a:t>
            </a:r>
            <a:endParaRPr lang="en-US" sz="6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1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418012" y="2057400"/>
            <a:ext cx="3596607" cy="1752600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Thank You.</a:t>
            </a:r>
            <a:endParaRPr lang="en-US" sz="5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28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Details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Calibri" panose="020F0502020204030204" pitchFamily="34" charset="0"/>
              </a:rPr>
              <a:t>Group ID – 16 008</a:t>
            </a:r>
            <a:endParaRPr lang="en-US" sz="2800" dirty="0">
              <a:latin typeface="Calibri" panose="020F0502020204030204" pitchFamily="34" charset="0"/>
            </a:endParaRPr>
          </a:p>
          <a:p>
            <a:r>
              <a:rPr lang="en-US" sz="2800" dirty="0" smtClean="0">
                <a:latin typeface="Calibri" panose="020F0502020204030204" pitchFamily="34" charset="0"/>
              </a:rPr>
              <a:t>Group Members</a:t>
            </a:r>
          </a:p>
          <a:p>
            <a:pPr lvl="2"/>
            <a:r>
              <a:rPr lang="en-US" sz="2000" dirty="0" err="1" smtClean="0">
                <a:latin typeface="Calibri" panose="020F0502020204030204" pitchFamily="34" charset="0"/>
              </a:rPr>
              <a:t>Nipuna</a:t>
            </a:r>
            <a:r>
              <a:rPr lang="en-US" sz="2000" dirty="0" smtClean="0">
                <a:latin typeface="Calibri" panose="020F0502020204030204" pitchFamily="34" charset="0"/>
              </a:rPr>
              <a:t> Jayasekara – IT13023256</a:t>
            </a:r>
          </a:p>
          <a:p>
            <a:pPr lvl="2"/>
            <a:r>
              <a:rPr lang="en-US" sz="2000" dirty="0" err="1" smtClean="0">
                <a:latin typeface="Calibri" panose="020F0502020204030204" pitchFamily="34" charset="0"/>
              </a:rPr>
              <a:t>Hasitha</a:t>
            </a:r>
            <a:r>
              <a:rPr lang="en-US" sz="2000" dirty="0" smtClean="0">
                <a:latin typeface="Calibri" panose="020F0502020204030204" pitchFamily="34" charset="0"/>
              </a:rPr>
              <a:t> Priyadarshani</a:t>
            </a:r>
            <a:r>
              <a:rPr lang="en-US" sz="2000" dirty="0">
                <a:latin typeface="Calibri" panose="020F0502020204030204" pitchFamily="34" charset="0"/>
              </a:rPr>
              <a:t> </a:t>
            </a:r>
            <a:r>
              <a:rPr lang="en-US" sz="2000" dirty="0" smtClean="0">
                <a:latin typeface="Calibri" panose="020F0502020204030204" pitchFamily="34" charset="0"/>
              </a:rPr>
              <a:t>– IT13067816</a:t>
            </a:r>
          </a:p>
          <a:p>
            <a:pPr lvl="2"/>
            <a:r>
              <a:rPr lang="en-US" sz="2000" dirty="0" smtClean="0">
                <a:latin typeface="Calibri" panose="020F0502020204030204" pitchFamily="34" charset="0"/>
              </a:rPr>
              <a:t>Lahiru Chathuranga – IT13048624</a:t>
            </a:r>
          </a:p>
          <a:p>
            <a:pPr lvl="2"/>
            <a:r>
              <a:rPr lang="en-US" sz="2000" dirty="0" err="1" smtClean="0">
                <a:latin typeface="Calibri" panose="020F0502020204030204" pitchFamily="34" charset="0"/>
              </a:rPr>
              <a:t>Anooj</a:t>
            </a:r>
            <a:r>
              <a:rPr lang="en-US" sz="2000" dirty="0" smtClean="0">
                <a:latin typeface="Calibri" panose="020F0502020204030204" pitchFamily="34" charset="0"/>
              </a:rPr>
              <a:t> Raghavan – IT13096908</a:t>
            </a:r>
          </a:p>
          <a:p>
            <a:r>
              <a:rPr lang="en-US" sz="2600" dirty="0" smtClean="0">
                <a:latin typeface="Calibri" panose="020F0502020204030204" pitchFamily="34" charset="0"/>
              </a:rPr>
              <a:t>Supervisor – Mr. </a:t>
            </a:r>
            <a:r>
              <a:rPr lang="en-US" sz="2600" dirty="0" err="1" smtClean="0">
                <a:latin typeface="Calibri" panose="020F0502020204030204" pitchFamily="34" charset="0"/>
              </a:rPr>
              <a:t>Lakmal</a:t>
            </a:r>
            <a:r>
              <a:rPr lang="en-US" sz="2600" dirty="0" smtClean="0">
                <a:latin typeface="Calibri" panose="020F0502020204030204" pitchFamily="34" charset="0"/>
              </a:rPr>
              <a:t> </a:t>
            </a:r>
            <a:r>
              <a:rPr lang="en-US" sz="2600" dirty="0" err="1" smtClean="0">
                <a:latin typeface="Calibri" panose="020F0502020204030204" pitchFamily="34" charset="0"/>
              </a:rPr>
              <a:t>Rupersinghe</a:t>
            </a:r>
          </a:p>
          <a:p>
            <a:r>
              <a:rPr lang="en-US" sz="2600" dirty="0" smtClean="0">
                <a:latin typeface="Calibri" panose="020F0502020204030204" pitchFamily="34" charset="0"/>
              </a:rPr>
              <a:t>Co-Supervisor – Mr. </a:t>
            </a:r>
            <a:r>
              <a:rPr lang="en-US" sz="2600" dirty="0" err="1" smtClean="0">
                <a:latin typeface="Calibri" panose="020F0502020204030204" pitchFamily="34" charset="0"/>
              </a:rPr>
              <a:t>Krishnadeva</a:t>
            </a:r>
            <a:r>
              <a:rPr lang="en-US" sz="2600" dirty="0" smtClean="0">
                <a:latin typeface="Calibri" panose="020F0502020204030204" pitchFamily="34" charset="0"/>
              </a:rPr>
              <a:t> </a:t>
            </a:r>
            <a:r>
              <a:rPr lang="en-US" sz="2600" dirty="0" err="1" smtClean="0">
                <a:latin typeface="Calibri" panose="020F0502020204030204" pitchFamily="34" charset="0"/>
              </a:rPr>
              <a:t>Kesawan</a:t>
            </a:r>
            <a:endParaRPr lang="en-US" sz="2600" dirty="0">
              <a:latin typeface="Calibri" panose="020F050202020403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overall picture…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3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789612" y="3276600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201225" y="3959968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495169" y="4191000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228469" y="2837493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569074" y="4646285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601027" y="4912985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998033" y="3122467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54325" y="2894164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429959" y="1675442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6667825" y="2379335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>
            <a:stCxn id="17" idx="1"/>
            <a:endCxn id="22" idx="5"/>
          </p:cNvCxnSpPr>
          <p:nvPr/>
        </p:nvCxnSpPr>
        <p:spPr>
          <a:xfrm flipH="1" flipV="1">
            <a:off x="3885244" y="2130727"/>
            <a:ext cx="421340" cy="7848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6835774" y="1282045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7733037" y="1942142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8840481" y="2844586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8493447" y="3965146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733037" y="5451563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914748" y="5872578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6035674" y="5984963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896559" y="4646285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448779" y="5744406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>
            <a:stCxn id="17" idx="2"/>
            <a:endCxn id="21" idx="6"/>
          </p:cNvCxnSpPr>
          <p:nvPr/>
        </p:nvCxnSpPr>
        <p:spPr>
          <a:xfrm flipH="1">
            <a:off x="3387725" y="3104193"/>
            <a:ext cx="840744" cy="5667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5" idx="2"/>
            <a:endCxn id="17" idx="5"/>
          </p:cNvCxnSpPr>
          <p:nvPr/>
        </p:nvCxnSpPr>
        <p:spPr>
          <a:xfrm flipH="1" flipV="1">
            <a:off x="4683754" y="3292778"/>
            <a:ext cx="1105858" cy="2505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" idx="3"/>
            <a:endCxn id="16" idx="7"/>
          </p:cNvCxnSpPr>
          <p:nvPr/>
        </p:nvCxnSpPr>
        <p:spPr>
          <a:xfrm flipH="1">
            <a:off x="4950454" y="3731885"/>
            <a:ext cx="917273" cy="53723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6" idx="2"/>
            <a:endCxn id="40" idx="6"/>
          </p:cNvCxnSpPr>
          <p:nvPr/>
        </p:nvCxnSpPr>
        <p:spPr>
          <a:xfrm flipH="1">
            <a:off x="3429959" y="4457700"/>
            <a:ext cx="1065210" cy="45528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1" idx="7"/>
            <a:endCxn id="16" idx="3"/>
          </p:cNvCxnSpPr>
          <p:nvPr/>
        </p:nvCxnSpPr>
        <p:spPr>
          <a:xfrm flipV="1">
            <a:off x="3904064" y="4646285"/>
            <a:ext cx="669220" cy="11762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1" idx="6"/>
            <a:endCxn id="19" idx="2"/>
          </p:cNvCxnSpPr>
          <p:nvPr/>
        </p:nvCxnSpPr>
        <p:spPr>
          <a:xfrm flipV="1">
            <a:off x="3982179" y="5179685"/>
            <a:ext cx="1618848" cy="8314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7" idx="7"/>
            <a:endCxn id="19" idx="3"/>
          </p:cNvCxnSpPr>
          <p:nvPr/>
        </p:nvCxnSpPr>
        <p:spPr>
          <a:xfrm flipV="1">
            <a:off x="5370033" y="5368270"/>
            <a:ext cx="309109" cy="58242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38" idx="1"/>
            <a:endCxn id="19" idx="4"/>
          </p:cNvCxnSpPr>
          <p:nvPr/>
        </p:nvCxnSpPr>
        <p:spPr>
          <a:xfrm flipH="1" flipV="1">
            <a:off x="5867727" y="5446385"/>
            <a:ext cx="246062" cy="61669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9" idx="0"/>
            <a:endCxn id="5" idx="4"/>
          </p:cNvCxnSpPr>
          <p:nvPr/>
        </p:nvCxnSpPr>
        <p:spPr>
          <a:xfrm flipV="1">
            <a:off x="5867727" y="3810000"/>
            <a:ext cx="188585" cy="110298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8" idx="1"/>
            <a:endCxn id="5" idx="5"/>
          </p:cNvCxnSpPr>
          <p:nvPr/>
        </p:nvCxnSpPr>
        <p:spPr>
          <a:xfrm flipH="1" flipV="1">
            <a:off x="6244897" y="3731885"/>
            <a:ext cx="402292" cy="9925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3" idx="1"/>
            <a:endCxn id="5" idx="6"/>
          </p:cNvCxnSpPr>
          <p:nvPr/>
        </p:nvCxnSpPr>
        <p:spPr>
          <a:xfrm flipH="1" flipV="1">
            <a:off x="6323012" y="3543300"/>
            <a:ext cx="956328" cy="49478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5" idx="2"/>
            <a:endCxn id="18" idx="5"/>
          </p:cNvCxnSpPr>
          <p:nvPr/>
        </p:nvCxnSpPr>
        <p:spPr>
          <a:xfrm flipH="1" flipV="1">
            <a:off x="7024359" y="5101570"/>
            <a:ext cx="708678" cy="61669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35" idx="0"/>
            <a:endCxn id="13" idx="5"/>
          </p:cNvCxnSpPr>
          <p:nvPr/>
        </p:nvCxnSpPr>
        <p:spPr>
          <a:xfrm flipH="1" flipV="1">
            <a:off x="7656510" y="4415253"/>
            <a:ext cx="343227" cy="103631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" idx="7"/>
            <a:endCxn id="23" idx="3"/>
          </p:cNvCxnSpPr>
          <p:nvPr/>
        </p:nvCxnSpPr>
        <p:spPr>
          <a:xfrm flipV="1">
            <a:off x="6244897" y="2834620"/>
            <a:ext cx="501043" cy="52009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5" idx="6"/>
            <a:endCxn id="20" idx="2"/>
          </p:cNvCxnSpPr>
          <p:nvPr/>
        </p:nvCxnSpPr>
        <p:spPr>
          <a:xfrm flipV="1">
            <a:off x="6323012" y="3389167"/>
            <a:ext cx="675021" cy="15413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23" idx="0"/>
            <a:endCxn id="29" idx="4"/>
          </p:cNvCxnSpPr>
          <p:nvPr/>
        </p:nvCxnSpPr>
        <p:spPr>
          <a:xfrm flipV="1">
            <a:off x="6934525" y="1815445"/>
            <a:ext cx="167949" cy="56389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23" idx="7"/>
            <a:endCxn id="31" idx="2"/>
          </p:cNvCxnSpPr>
          <p:nvPr/>
        </p:nvCxnSpPr>
        <p:spPr>
          <a:xfrm flipV="1">
            <a:off x="7123110" y="2208842"/>
            <a:ext cx="609927" cy="24860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20" idx="6"/>
            <a:endCxn id="32" idx="2"/>
          </p:cNvCxnSpPr>
          <p:nvPr/>
        </p:nvCxnSpPr>
        <p:spPr>
          <a:xfrm flipV="1">
            <a:off x="7531433" y="3111286"/>
            <a:ext cx="1309048" cy="2778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13" idx="7"/>
            <a:endCxn id="32" idx="3"/>
          </p:cNvCxnSpPr>
          <p:nvPr/>
        </p:nvCxnSpPr>
        <p:spPr>
          <a:xfrm flipV="1">
            <a:off x="7656510" y="3299871"/>
            <a:ext cx="1262086" cy="73821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13" idx="6"/>
            <a:endCxn id="34" idx="2"/>
          </p:cNvCxnSpPr>
          <p:nvPr/>
        </p:nvCxnSpPr>
        <p:spPr>
          <a:xfrm>
            <a:off x="7734625" y="4226668"/>
            <a:ext cx="758822" cy="517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34" idx="1"/>
            <a:endCxn id="23" idx="5"/>
          </p:cNvCxnSpPr>
          <p:nvPr/>
        </p:nvCxnSpPr>
        <p:spPr>
          <a:xfrm flipH="1" flipV="1">
            <a:off x="7123110" y="2834620"/>
            <a:ext cx="1448452" cy="120864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Oval 113"/>
          <p:cNvSpPr/>
          <p:nvPr/>
        </p:nvSpPr>
        <p:spPr>
          <a:xfrm>
            <a:off x="5145742" y="2037393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Arrow Connector 114"/>
          <p:cNvCxnSpPr>
            <a:stCxn id="5" idx="0"/>
            <a:endCxn id="114" idx="5"/>
          </p:cNvCxnSpPr>
          <p:nvPr/>
        </p:nvCxnSpPr>
        <p:spPr>
          <a:xfrm flipH="1" flipV="1">
            <a:off x="5601027" y="2492678"/>
            <a:ext cx="455285" cy="7839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8287073" y="4818706"/>
            <a:ext cx="1673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MANET - OLSR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951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overall picture…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4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789612" y="3276600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201225" y="3959968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495169" y="4191000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228469" y="2837493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569074" y="4646285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601027" y="4912985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998033" y="3122467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54325" y="2894164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429959" y="1675442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6667825" y="2379335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>
            <a:stCxn id="17" idx="1"/>
            <a:endCxn id="22" idx="5"/>
          </p:cNvCxnSpPr>
          <p:nvPr/>
        </p:nvCxnSpPr>
        <p:spPr>
          <a:xfrm flipH="1" flipV="1">
            <a:off x="3885244" y="2130727"/>
            <a:ext cx="421340" cy="7848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6835774" y="1282045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7733037" y="1942142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8840481" y="2844586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8493447" y="3965146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733037" y="5451563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914748" y="5872578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6035674" y="5984963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896559" y="4646285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448779" y="5744406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>
            <a:stCxn id="17" idx="2"/>
            <a:endCxn id="21" idx="6"/>
          </p:cNvCxnSpPr>
          <p:nvPr/>
        </p:nvCxnSpPr>
        <p:spPr>
          <a:xfrm flipH="1">
            <a:off x="3387725" y="3104193"/>
            <a:ext cx="840744" cy="5667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5" idx="2"/>
            <a:endCxn id="17" idx="5"/>
          </p:cNvCxnSpPr>
          <p:nvPr/>
        </p:nvCxnSpPr>
        <p:spPr>
          <a:xfrm flipH="1" flipV="1">
            <a:off x="4683754" y="3292778"/>
            <a:ext cx="1105858" cy="2505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" idx="3"/>
            <a:endCxn id="16" idx="7"/>
          </p:cNvCxnSpPr>
          <p:nvPr/>
        </p:nvCxnSpPr>
        <p:spPr>
          <a:xfrm flipH="1">
            <a:off x="4950454" y="3731885"/>
            <a:ext cx="917273" cy="53723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6" idx="2"/>
            <a:endCxn id="40" idx="6"/>
          </p:cNvCxnSpPr>
          <p:nvPr/>
        </p:nvCxnSpPr>
        <p:spPr>
          <a:xfrm flipH="1">
            <a:off x="3429959" y="4457700"/>
            <a:ext cx="1065210" cy="45528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1" idx="7"/>
            <a:endCxn id="16" idx="3"/>
          </p:cNvCxnSpPr>
          <p:nvPr/>
        </p:nvCxnSpPr>
        <p:spPr>
          <a:xfrm flipV="1">
            <a:off x="3904064" y="4646285"/>
            <a:ext cx="669220" cy="11762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1" idx="6"/>
            <a:endCxn id="19" idx="2"/>
          </p:cNvCxnSpPr>
          <p:nvPr/>
        </p:nvCxnSpPr>
        <p:spPr>
          <a:xfrm flipV="1">
            <a:off x="3982179" y="5179685"/>
            <a:ext cx="1618848" cy="8314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7" idx="7"/>
            <a:endCxn id="19" idx="3"/>
          </p:cNvCxnSpPr>
          <p:nvPr/>
        </p:nvCxnSpPr>
        <p:spPr>
          <a:xfrm flipV="1">
            <a:off x="5370033" y="5368270"/>
            <a:ext cx="309109" cy="58242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38" idx="1"/>
            <a:endCxn id="19" idx="4"/>
          </p:cNvCxnSpPr>
          <p:nvPr/>
        </p:nvCxnSpPr>
        <p:spPr>
          <a:xfrm flipH="1" flipV="1">
            <a:off x="5867727" y="5446385"/>
            <a:ext cx="246062" cy="61669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9" idx="0"/>
            <a:endCxn id="5" idx="4"/>
          </p:cNvCxnSpPr>
          <p:nvPr/>
        </p:nvCxnSpPr>
        <p:spPr>
          <a:xfrm flipV="1">
            <a:off x="5867727" y="3810000"/>
            <a:ext cx="188585" cy="110298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8" idx="1"/>
            <a:endCxn id="5" idx="5"/>
          </p:cNvCxnSpPr>
          <p:nvPr/>
        </p:nvCxnSpPr>
        <p:spPr>
          <a:xfrm flipH="1" flipV="1">
            <a:off x="6244897" y="3731885"/>
            <a:ext cx="402292" cy="9925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3" idx="1"/>
            <a:endCxn id="5" idx="6"/>
          </p:cNvCxnSpPr>
          <p:nvPr/>
        </p:nvCxnSpPr>
        <p:spPr>
          <a:xfrm flipH="1" flipV="1">
            <a:off x="6323012" y="3543300"/>
            <a:ext cx="956328" cy="49478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5" idx="2"/>
            <a:endCxn id="18" idx="5"/>
          </p:cNvCxnSpPr>
          <p:nvPr/>
        </p:nvCxnSpPr>
        <p:spPr>
          <a:xfrm flipH="1" flipV="1">
            <a:off x="7024359" y="5101570"/>
            <a:ext cx="708678" cy="61669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35" idx="0"/>
            <a:endCxn id="13" idx="5"/>
          </p:cNvCxnSpPr>
          <p:nvPr/>
        </p:nvCxnSpPr>
        <p:spPr>
          <a:xfrm flipH="1" flipV="1">
            <a:off x="7656510" y="4415253"/>
            <a:ext cx="343227" cy="103631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" idx="7"/>
            <a:endCxn id="23" idx="3"/>
          </p:cNvCxnSpPr>
          <p:nvPr/>
        </p:nvCxnSpPr>
        <p:spPr>
          <a:xfrm flipV="1">
            <a:off x="6244897" y="2834620"/>
            <a:ext cx="501043" cy="52009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5" idx="6"/>
            <a:endCxn id="20" idx="2"/>
          </p:cNvCxnSpPr>
          <p:nvPr/>
        </p:nvCxnSpPr>
        <p:spPr>
          <a:xfrm flipV="1">
            <a:off x="6323012" y="3389167"/>
            <a:ext cx="675021" cy="15413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23" idx="0"/>
            <a:endCxn id="29" idx="4"/>
          </p:cNvCxnSpPr>
          <p:nvPr/>
        </p:nvCxnSpPr>
        <p:spPr>
          <a:xfrm flipV="1">
            <a:off x="6934525" y="1815445"/>
            <a:ext cx="167949" cy="56389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23" idx="7"/>
            <a:endCxn id="31" idx="2"/>
          </p:cNvCxnSpPr>
          <p:nvPr/>
        </p:nvCxnSpPr>
        <p:spPr>
          <a:xfrm flipV="1">
            <a:off x="7123110" y="2208842"/>
            <a:ext cx="609927" cy="24860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20" idx="6"/>
            <a:endCxn id="32" idx="2"/>
          </p:cNvCxnSpPr>
          <p:nvPr/>
        </p:nvCxnSpPr>
        <p:spPr>
          <a:xfrm flipV="1">
            <a:off x="7531433" y="3111286"/>
            <a:ext cx="1309048" cy="2778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13" idx="7"/>
            <a:endCxn id="32" idx="3"/>
          </p:cNvCxnSpPr>
          <p:nvPr/>
        </p:nvCxnSpPr>
        <p:spPr>
          <a:xfrm flipV="1">
            <a:off x="7656510" y="3299871"/>
            <a:ext cx="1262086" cy="73821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13" idx="6"/>
            <a:endCxn id="34" idx="2"/>
          </p:cNvCxnSpPr>
          <p:nvPr/>
        </p:nvCxnSpPr>
        <p:spPr>
          <a:xfrm>
            <a:off x="7734625" y="4226668"/>
            <a:ext cx="758822" cy="517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34" idx="1"/>
            <a:endCxn id="23" idx="5"/>
          </p:cNvCxnSpPr>
          <p:nvPr/>
        </p:nvCxnSpPr>
        <p:spPr>
          <a:xfrm flipH="1" flipV="1">
            <a:off x="7123110" y="2834620"/>
            <a:ext cx="1448452" cy="120864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Oval 113"/>
          <p:cNvSpPr/>
          <p:nvPr/>
        </p:nvSpPr>
        <p:spPr>
          <a:xfrm>
            <a:off x="5145742" y="2037393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Arrow Connector 114"/>
          <p:cNvCxnSpPr>
            <a:stCxn id="5" idx="0"/>
            <a:endCxn id="114" idx="5"/>
          </p:cNvCxnSpPr>
          <p:nvPr/>
        </p:nvCxnSpPr>
        <p:spPr>
          <a:xfrm flipH="1" flipV="1">
            <a:off x="5601027" y="2492678"/>
            <a:ext cx="455285" cy="7839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287073" y="4818706"/>
            <a:ext cx="1673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MANET - OLSR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559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overall picture…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5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789612" y="3276600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201225" y="3959968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495169" y="41910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228469" y="2837493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569074" y="4646285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601027" y="4912985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998033" y="3122467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54325" y="2894164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429959" y="1675442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6667825" y="2379335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>
            <a:stCxn id="17" idx="1"/>
            <a:endCxn id="22" idx="5"/>
          </p:cNvCxnSpPr>
          <p:nvPr/>
        </p:nvCxnSpPr>
        <p:spPr>
          <a:xfrm flipH="1" flipV="1">
            <a:off x="3885244" y="2130727"/>
            <a:ext cx="421340" cy="7848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6835774" y="1282045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7733037" y="1942142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8840481" y="2844586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8493447" y="3965146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733037" y="5451563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914748" y="5872578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6035674" y="5984963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896559" y="4646285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448779" y="5744406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>
            <a:stCxn id="17" idx="2"/>
            <a:endCxn id="21" idx="6"/>
          </p:cNvCxnSpPr>
          <p:nvPr/>
        </p:nvCxnSpPr>
        <p:spPr>
          <a:xfrm flipH="1">
            <a:off x="3387725" y="3104193"/>
            <a:ext cx="840744" cy="5667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5" idx="2"/>
            <a:endCxn id="17" idx="5"/>
          </p:cNvCxnSpPr>
          <p:nvPr/>
        </p:nvCxnSpPr>
        <p:spPr>
          <a:xfrm flipH="1" flipV="1">
            <a:off x="4683754" y="3292778"/>
            <a:ext cx="1105858" cy="2505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" idx="3"/>
            <a:endCxn id="16" idx="7"/>
          </p:cNvCxnSpPr>
          <p:nvPr/>
        </p:nvCxnSpPr>
        <p:spPr>
          <a:xfrm flipH="1">
            <a:off x="4950454" y="3731885"/>
            <a:ext cx="917273" cy="53723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6" idx="2"/>
            <a:endCxn id="40" idx="6"/>
          </p:cNvCxnSpPr>
          <p:nvPr/>
        </p:nvCxnSpPr>
        <p:spPr>
          <a:xfrm flipH="1">
            <a:off x="3429959" y="4457700"/>
            <a:ext cx="1065210" cy="45528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1" idx="7"/>
            <a:endCxn id="16" idx="3"/>
          </p:cNvCxnSpPr>
          <p:nvPr/>
        </p:nvCxnSpPr>
        <p:spPr>
          <a:xfrm flipV="1">
            <a:off x="3904064" y="4646285"/>
            <a:ext cx="669220" cy="11762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1" idx="6"/>
            <a:endCxn id="19" idx="2"/>
          </p:cNvCxnSpPr>
          <p:nvPr/>
        </p:nvCxnSpPr>
        <p:spPr>
          <a:xfrm flipV="1">
            <a:off x="3982179" y="5179685"/>
            <a:ext cx="1618848" cy="8314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7" idx="7"/>
            <a:endCxn id="19" idx="3"/>
          </p:cNvCxnSpPr>
          <p:nvPr/>
        </p:nvCxnSpPr>
        <p:spPr>
          <a:xfrm flipV="1">
            <a:off x="5370033" y="5368270"/>
            <a:ext cx="309109" cy="58242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38" idx="1"/>
            <a:endCxn id="19" idx="4"/>
          </p:cNvCxnSpPr>
          <p:nvPr/>
        </p:nvCxnSpPr>
        <p:spPr>
          <a:xfrm flipH="1" flipV="1">
            <a:off x="5867727" y="5446385"/>
            <a:ext cx="246062" cy="61669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9" idx="0"/>
            <a:endCxn id="5" idx="4"/>
          </p:cNvCxnSpPr>
          <p:nvPr/>
        </p:nvCxnSpPr>
        <p:spPr>
          <a:xfrm flipV="1">
            <a:off x="5867727" y="3810000"/>
            <a:ext cx="188585" cy="110298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8" idx="1"/>
            <a:endCxn id="5" idx="5"/>
          </p:cNvCxnSpPr>
          <p:nvPr/>
        </p:nvCxnSpPr>
        <p:spPr>
          <a:xfrm flipH="1" flipV="1">
            <a:off x="6244897" y="3731885"/>
            <a:ext cx="402292" cy="9925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3" idx="1"/>
            <a:endCxn id="5" idx="6"/>
          </p:cNvCxnSpPr>
          <p:nvPr/>
        </p:nvCxnSpPr>
        <p:spPr>
          <a:xfrm flipH="1" flipV="1">
            <a:off x="6323012" y="3543300"/>
            <a:ext cx="956328" cy="49478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5" idx="2"/>
            <a:endCxn id="18" idx="5"/>
          </p:cNvCxnSpPr>
          <p:nvPr/>
        </p:nvCxnSpPr>
        <p:spPr>
          <a:xfrm flipH="1" flipV="1">
            <a:off x="7024359" y="5101570"/>
            <a:ext cx="708678" cy="61669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35" idx="0"/>
            <a:endCxn id="13" idx="5"/>
          </p:cNvCxnSpPr>
          <p:nvPr/>
        </p:nvCxnSpPr>
        <p:spPr>
          <a:xfrm flipH="1" flipV="1">
            <a:off x="7656510" y="4415253"/>
            <a:ext cx="343227" cy="103631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" idx="7"/>
            <a:endCxn id="23" idx="3"/>
          </p:cNvCxnSpPr>
          <p:nvPr/>
        </p:nvCxnSpPr>
        <p:spPr>
          <a:xfrm flipV="1">
            <a:off x="6244897" y="2834620"/>
            <a:ext cx="501043" cy="52009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5" idx="6"/>
            <a:endCxn id="20" idx="2"/>
          </p:cNvCxnSpPr>
          <p:nvPr/>
        </p:nvCxnSpPr>
        <p:spPr>
          <a:xfrm flipV="1">
            <a:off x="6323012" y="3389167"/>
            <a:ext cx="675021" cy="15413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23" idx="0"/>
            <a:endCxn id="29" idx="4"/>
          </p:cNvCxnSpPr>
          <p:nvPr/>
        </p:nvCxnSpPr>
        <p:spPr>
          <a:xfrm flipV="1">
            <a:off x="6934525" y="1815445"/>
            <a:ext cx="167949" cy="56389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23" idx="7"/>
            <a:endCxn id="31" idx="2"/>
          </p:cNvCxnSpPr>
          <p:nvPr/>
        </p:nvCxnSpPr>
        <p:spPr>
          <a:xfrm flipV="1">
            <a:off x="7123110" y="2208842"/>
            <a:ext cx="609927" cy="24860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20" idx="6"/>
            <a:endCxn id="32" idx="2"/>
          </p:cNvCxnSpPr>
          <p:nvPr/>
        </p:nvCxnSpPr>
        <p:spPr>
          <a:xfrm flipV="1">
            <a:off x="7531433" y="3111286"/>
            <a:ext cx="1309048" cy="2778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13" idx="7"/>
            <a:endCxn id="32" idx="3"/>
          </p:cNvCxnSpPr>
          <p:nvPr/>
        </p:nvCxnSpPr>
        <p:spPr>
          <a:xfrm flipV="1">
            <a:off x="7656510" y="3299871"/>
            <a:ext cx="1262086" cy="73821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13" idx="6"/>
            <a:endCxn id="34" idx="2"/>
          </p:cNvCxnSpPr>
          <p:nvPr/>
        </p:nvCxnSpPr>
        <p:spPr>
          <a:xfrm>
            <a:off x="7734625" y="4226668"/>
            <a:ext cx="758822" cy="517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34" idx="1"/>
            <a:endCxn id="23" idx="5"/>
          </p:cNvCxnSpPr>
          <p:nvPr/>
        </p:nvCxnSpPr>
        <p:spPr>
          <a:xfrm flipH="1" flipV="1">
            <a:off x="7123110" y="2834620"/>
            <a:ext cx="1448452" cy="120864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Oval 113"/>
          <p:cNvSpPr/>
          <p:nvPr/>
        </p:nvSpPr>
        <p:spPr>
          <a:xfrm>
            <a:off x="5145742" y="2037393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Arrow Connector 114"/>
          <p:cNvCxnSpPr>
            <a:stCxn id="5" idx="0"/>
            <a:endCxn id="114" idx="5"/>
          </p:cNvCxnSpPr>
          <p:nvPr/>
        </p:nvCxnSpPr>
        <p:spPr>
          <a:xfrm flipH="1" flipV="1">
            <a:off x="5601027" y="2492678"/>
            <a:ext cx="455285" cy="7839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287073" y="4818706"/>
            <a:ext cx="1673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MANET - OLSR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8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The overall picture…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6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789612" y="3276600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201225" y="3959968"/>
            <a:ext cx="533400" cy="533400"/>
          </a:xfrm>
          <a:prstGeom prst="ellipse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495169" y="4191000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228469" y="2837493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6569074" y="4646285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601027" y="4912985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6998033" y="3122467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2854325" y="2894164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3429959" y="1675442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6667825" y="2379335"/>
            <a:ext cx="533400" cy="533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>
            <a:stCxn id="17" idx="1"/>
            <a:endCxn id="22" idx="5"/>
          </p:cNvCxnSpPr>
          <p:nvPr/>
        </p:nvCxnSpPr>
        <p:spPr>
          <a:xfrm flipH="1" flipV="1">
            <a:off x="3885244" y="2130727"/>
            <a:ext cx="421340" cy="7848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6835774" y="1282045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7733037" y="1942142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8840481" y="2844586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8493447" y="3965146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733037" y="5451563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4914748" y="5872578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6035674" y="5984963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2896559" y="4646285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3448779" y="5744406"/>
            <a:ext cx="533400" cy="5334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/>
          <p:cNvCxnSpPr>
            <a:stCxn id="17" idx="2"/>
            <a:endCxn id="21" idx="6"/>
          </p:cNvCxnSpPr>
          <p:nvPr/>
        </p:nvCxnSpPr>
        <p:spPr>
          <a:xfrm flipH="1">
            <a:off x="3387725" y="3104193"/>
            <a:ext cx="840744" cy="5667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5" idx="2"/>
            <a:endCxn id="17" idx="5"/>
          </p:cNvCxnSpPr>
          <p:nvPr/>
        </p:nvCxnSpPr>
        <p:spPr>
          <a:xfrm flipH="1" flipV="1">
            <a:off x="4683754" y="3292778"/>
            <a:ext cx="1105858" cy="2505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" idx="3"/>
            <a:endCxn id="16" idx="7"/>
          </p:cNvCxnSpPr>
          <p:nvPr/>
        </p:nvCxnSpPr>
        <p:spPr>
          <a:xfrm flipH="1">
            <a:off x="4950454" y="3731885"/>
            <a:ext cx="917273" cy="53723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6" idx="2"/>
            <a:endCxn id="40" idx="6"/>
          </p:cNvCxnSpPr>
          <p:nvPr/>
        </p:nvCxnSpPr>
        <p:spPr>
          <a:xfrm flipH="1">
            <a:off x="3429959" y="4457700"/>
            <a:ext cx="1065210" cy="45528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41" idx="7"/>
            <a:endCxn id="16" idx="3"/>
          </p:cNvCxnSpPr>
          <p:nvPr/>
        </p:nvCxnSpPr>
        <p:spPr>
          <a:xfrm flipV="1">
            <a:off x="3904064" y="4646285"/>
            <a:ext cx="669220" cy="117623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1" idx="6"/>
            <a:endCxn id="19" idx="2"/>
          </p:cNvCxnSpPr>
          <p:nvPr/>
        </p:nvCxnSpPr>
        <p:spPr>
          <a:xfrm flipV="1">
            <a:off x="3982179" y="5179685"/>
            <a:ext cx="1618848" cy="8314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7" idx="7"/>
            <a:endCxn id="19" idx="3"/>
          </p:cNvCxnSpPr>
          <p:nvPr/>
        </p:nvCxnSpPr>
        <p:spPr>
          <a:xfrm flipV="1">
            <a:off x="5370033" y="5368270"/>
            <a:ext cx="309109" cy="58242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38" idx="1"/>
            <a:endCxn id="19" idx="4"/>
          </p:cNvCxnSpPr>
          <p:nvPr/>
        </p:nvCxnSpPr>
        <p:spPr>
          <a:xfrm flipH="1" flipV="1">
            <a:off x="5867727" y="5446385"/>
            <a:ext cx="246062" cy="61669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9" idx="0"/>
            <a:endCxn id="5" idx="4"/>
          </p:cNvCxnSpPr>
          <p:nvPr/>
        </p:nvCxnSpPr>
        <p:spPr>
          <a:xfrm flipV="1">
            <a:off x="5867727" y="3810000"/>
            <a:ext cx="188585" cy="110298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8" idx="1"/>
            <a:endCxn id="5" idx="5"/>
          </p:cNvCxnSpPr>
          <p:nvPr/>
        </p:nvCxnSpPr>
        <p:spPr>
          <a:xfrm flipH="1" flipV="1">
            <a:off x="6244897" y="3731885"/>
            <a:ext cx="402292" cy="99251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3" idx="1"/>
            <a:endCxn id="5" idx="6"/>
          </p:cNvCxnSpPr>
          <p:nvPr/>
        </p:nvCxnSpPr>
        <p:spPr>
          <a:xfrm flipH="1" flipV="1">
            <a:off x="6323012" y="3543300"/>
            <a:ext cx="956328" cy="49478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5" idx="2"/>
            <a:endCxn id="18" idx="5"/>
          </p:cNvCxnSpPr>
          <p:nvPr/>
        </p:nvCxnSpPr>
        <p:spPr>
          <a:xfrm flipH="1" flipV="1">
            <a:off x="7024359" y="5101570"/>
            <a:ext cx="708678" cy="61669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stCxn id="35" idx="0"/>
            <a:endCxn id="13" idx="5"/>
          </p:cNvCxnSpPr>
          <p:nvPr/>
        </p:nvCxnSpPr>
        <p:spPr>
          <a:xfrm flipH="1" flipV="1">
            <a:off x="7656510" y="4415253"/>
            <a:ext cx="343227" cy="103631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5" idx="7"/>
            <a:endCxn id="23" idx="3"/>
          </p:cNvCxnSpPr>
          <p:nvPr/>
        </p:nvCxnSpPr>
        <p:spPr>
          <a:xfrm flipV="1">
            <a:off x="6244897" y="2834620"/>
            <a:ext cx="501043" cy="52009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5" idx="6"/>
            <a:endCxn id="20" idx="2"/>
          </p:cNvCxnSpPr>
          <p:nvPr/>
        </p:nvCxnSpPr>
        <p:spPr>
          <a:xfrm flipV="1">
            <a:off x="6323012" y="3389167"/>
            <a:ext cx="675021" cy="15413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stCxn id="23" idx="0"/>
            <a:endCxn id="29" idx="4"/>
          </p:cNvCxnSpPr>
          <p:nvPr/>
        </p:nvCxnSpPr>
        <p:spPr>
          <a:xfrm flipV="1">
            <a:off x="6934525" y="1815445"/>
            <a:ext cx="167949" cy="56389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>
            <a:stCxn id="23" idx="7"/>
            <a:endCxn id="31" idx="2"/>
          </p:cNvCxnSpPr>
          <p:nvPr/>
        </p:nvCxnSpPr>
        <p:spPr>
          <a:xfrm flipV="1">
            <a:off x="7123110" y="2208842"/>
            <a:ext cx="609927" cy="24860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>
            <a:stCxn id="20" idx="6"/>
            <a:endCxn id="32" idx="2"/>
          </p:cNvCxnSpPr>
          <p:nvPr/>
        </p:nvCxnSpPr>
        <p:spPr>
          <a:xfrm flipV="1">
            <a:off x="7531433" y="3111286"/>
            <a:ext cx="1309048" cy="27788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>
            <a:stCxn id="13" idx="7"/>
            <a:endCxn id="32" idx="3"/>
          </p:cNvCxnSpPr>
          <p:nvPr/>
        </p:nvCxnSpPr>
        <p:spPr>
          <a:xfrm flipV="1">
            <a:off x="7656510" y="3299871"/>
            <a:ext cx="1262086" cy="73821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>
            <a:stCxn id="13" idx="6"/>
            <a:endCxn id="34" idx="2"/>
          </p:cNvCxnSpPr>
          <p:nvPr/>
        </p:nvCxnSpPr>
        <p:spPr>
          <a:xfrm>
            <a:off x="7734625" y="4226668"/>
            <a:ext cx="758822" cy="517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stCxn id="34" idx="1"/>
            <a:endCxn id="23" idx="5"/>
          </p:cNvCxnSpPr>
          <p:nvPr/>
        </p:nvCxnSpPr>
        <p:spPr>
          <a:xfrm flipH="1" flipV="1">
            <a:off x="7123110" y="2834620"/>
            <a:ext cx="1448452" cy="120864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Oval 113"/>
          <p:cNvSpPr/>
          <p:nvPr/>
        </p:nvSpPr>
        <p:spPr>
          <a:xfrm>
            <a:off x="5145742" y="2037393"/>
            <a:ext cx="533400" cy="533400"/>
          </a:xfrm>
          <a:prstGeom prst="ellipse">
            <a:avLst/>
          </a:prstGeom>
          <a:solidFill>
            <a:srgbClr val="0064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Arrow Connector 114"/>
          <p:cNvCxnSpPr>
            <a:stCxn id="5" idx="0"/>
            <a:endCxn id="114" idx="5"/>
          </p:cNvCxnSpPr>
          <p:nvPr/>
        </p:nvCxnSpPr>
        <p:spPr>
          <a:xfrm flipH="1" flipV="1">
            <a:off x="5601027" y="2492678"/>
            <a:ext cx="455285" cy="7839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8287073" y="4818706"/>
            <a:ext cx="1673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MANET - OLSR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45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What is OLSR Protocol?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371600"/>
            <a:ext cx="9372599" cy="5257799"/>
          </a:xfrm>
        </p:spPr>
        <p:txBody>
          <a:bodyPr/>
          <a:lstStyle/>
          <a:p>
            <a:r>
              <a:rPr lang="en-US" dirty="0" smtClean="0"/>
              <a:t>Developed for Mobile Ad-hoc Networks</a:t>
            </a:r>
          </a:p>
          <a:p>
            <a:r>
              <a:rPr lang="en-US" dirty="0" smtClean="0"/>
              <a:t>Ideal for large, dense ad-hoc networks</a:t>
            </a:r>
          </a:p>
          <a:p>
            <a:r>
              <a:rPr lang="en-US" dirty="0" smtClean="0"/>
              <a:t>An extension of the classic link state routing algorithm</a:t>
            </a:r>
          </a:p>
          <a:p>
            <a:r>
              <a:rPr lang="en-US" dirty="0" smtClean="0"/>
              <a:t>Table driven, proactive</a:t>
            </a:r>
          </a:p>
          <a:p>
            <a:r>
              <a:rPr lang="en-US" dirty="0"/>
              <a:t>Each node selects a set of its neighbor </a:t>
            </a:r>
            <a:r>
              <a:rPr lang="en-US" dirty="0" smtClean="0"/>
              <a:t>nodes as </a:t>
            </a:r>
            <a:r>
              <a:rPr lang="en-US" dirty="0"/>
              <a:t>"multipoint relays" (MPR</a:t>
            </a:r>
            <a:r>
              <a:rPr lang="en-US" dirty="0" smtClean="0"/>
              <a:t>)</a:t>
            </a:r>
          </a:p>
          <a:p>
            <a:r>
              <a:rPr lang="en-US" dirty="0" smtClean="0"/>
              <a:t>Provides </a:t>
            </a:r>
            <a:r>
              <a:rPr lang="en-US" dirty="0"/>
              <a:t>an </a:t>
            </a:r>
            <a:r>
              <a:rPr lang="en-US" dirty="0" smtClean="0"/>
              <a:t>efficient mechanism </a:t>
            </a:r>
            <a:r>
              <a:rPr lang="en-US" dirty="0"/>
              <a:t>for </a:t>
            </a:r>
            <a:r>
              <a:rPr lang="en-US" dirty="0" smtClean="0"/>
              <a:t>flooding of packets</a:t>
            </a:r>
          </a:p>
          <a:p>
            <a:r>
              <a:rPr lang="en-US" dirty="0" smtClean="0"/>
              <a:t>MPR selector nodes announce about their chosen MPR nodes periodically in their control messages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176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What is lacking in OLSR Protocol?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2819400"/>
            <a:ext cx="9372599" cy="15240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 smtClean="0"/>
              <a:t>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234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382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How do we address this?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600200"/>
            <a:ext cx="9372599" cy="5029199"/>
          </a:xfrm>
        </p:spPr>
        <p:txBody>
          <a:bodyPr/>
          <a:lstStyle/>
          <a:p>
            <a:pPr>
              <a:lnSpc>
                <a:spcPct val="300000"/>
              </a:lnSpc>
            </a:pPr>
            <a:r>
              <a:rPr lang="en-US" dirty="0" smtClean="0"/>
              <a:t>Adding trust parameters to each node</a:t>
            </a:r>
          </a:p>
          <a:p>
            <a:pPr>
              <a:lnSpc>
                <a:spcPct val="300000"/>
              </a:lnSpc>
            </a:pPr>
            <a:r>
              <a:rPr lang="en-US" dirty="0" smtClean="0"/>
              <a:t>Using Reinforcement Learning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49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0</TotalTime>
  <Words>433</Words>
  <Application>Microsoft Office PowerPoint</Application>
  <PresentationFormat>Custom</PresentationFormat>
  <Paragraphs>85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Corbel</vt:lpstr>
      <vt:lpstr>Lucida Grande</vt:lpstr>
      <vt:lpstr>Digital Blue Tunnel 16x9</vt:lpstr>
      <vt:lpstr>Trustworthy Optimized Link State Routing Protocol</vt:lpstr>
      <vt:lpstr>Group Details</vt:lpstr>
      <vt:lpstr>The overall picture…</vt:lpstr>
      <vt:lpstr>The overall picture…</vt:lpstr>
      <vt:lpstr>The overall picture…</vt:lpstr>
      <vt:lpstr>The overall picture…</vt:lpstr>
      <vt:lpstr>What is OLSR Protocol?</vt:lpstr>
      <vt:lpstr>What is lacking in OLSR Protocol?</vt:lpstr>
      <vt:lpstr>How do we address this?</vt:lpstr>
      <vt:lpstr>How do we determine trust?</vt:lpstr>
      <vt:lpstr>What is Reinforcement Learning(RL)?</vt:lpstr>
      <vt:lpstr>Our RL Model</vt:lpstr>
      <vt:lpstr>The trusted path…</vt:lpstr>
      <vt:lpstr>PowerPoint Presentation</vt:lpstr>
      <vt:lpstr>References</vt:lpstr>
      <vt:lpstr>Q &amp; A</vt:lpstr>
      <vt:lpstr>Thank You.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2016-07-26T16:32:43Z</dcterms:created>
  <dcterms:modified xsi:type="dcterms:W3CDTF">2017-04-18T03:42:08Z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TC028952619991</vt:lpwstr>
  </property>
</Properties>
</file>

<file path=docProps/thumbnail.jpeg>
</file>